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00"/>
    <p:restoredTop sz="94701"/>
  </p:normalViewPr>
  <p:slideViewPr>
    <p:cSldViewPr snapToGrid="0">
      <p:cViewPr varScale="1">
        <p:scale>
          <a:sx n="96" d="100"/>
          <a:sy n="96" d="100"/>
        </p:scale>
        <p:origin x="200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86584-C48E-76D3-51A2-A73A72FB9E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489FB6-351B-DC4C-5F03-6B13E2D52E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4DB0A-E575-2E1F-CE5E-C9D15976E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5234-6259-5F44-A194-12ECF14C1428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83DD0-A35B-9C48-54EE-C6AE47D45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8183C-AC46-9DF7-7928-DB36C0920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6636-A980-3E45-9033-6DE7A230F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760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3044C-E7F4-F582-EF06-FE0E21AB3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B57999-C2C8-DFDB-EEF9-B5ACB379D7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FF1FB-5E84-77D4-68B9-4E8BC13F3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5234-6259-5F44-A194-12ECF14C1428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6FFB7A-09F2-D5A3-1BE9-718BD0730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C0B16B-1E93-B36F-0F17-1C7402EEE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6636-A980-3E45-9033-6DE7A230F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623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3FE43A-6535-6A47-2858-A02F79850B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2DD3BC-9F3D-3045-B307-71EB03DCF2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4FBB2-9481-D52C-1FAC-7B768A775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5234-6259-5F44-A194-12ECF14C1428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851CA2-2BA8-64D3-2581-780361D3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FF0FB-7C95-CEAC-067F-1BD48BFBC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6636-A980-3E45-9033-6DE7A230F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168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7E9B2-FC23-07AE-0824-3F3E4E702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3ADCF-09CC-3151-5E1A-606041232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7E252-B80F-8901-BC71-9FE5E5AD1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5234-6259-5F44-A194-12ECF14C1428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0603A-72A4-C6BE-D0FE-107BC931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2358C-D1C4-A936-8D6B-55C089F37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6636-A980-3E45-9033-6DE7A230F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51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69AF4-B64D-92BF-032E-F94486BD5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0286A-D8FB-7075-0314-3F995EB47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85868F-DFB6-FE67-FB46-999C5A017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5234-6259-5F44-A194-12ECF14C1428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E83A8-5B70-B8FF-56DF-0DDCE99B7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AE8EA-42DB-4CC6-8E76-10752F688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6636-A980-3E45-9033-6DE7A230F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23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2B042-1D1C-9244-855A-3CB1B7677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967D5-A70C-988D-8588-9C7E195CA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4AFC45-7CF5-E18E-82E3-C8D4F798BB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BDCA1B-9079-B274-EB84-14032D64D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5234-6259-5F44-A194-12ECF14C1428}" type="datetimeFigureOut">
              <a:rPr lang="en-US" smtClean="0"/>
              <a:t>8/4/26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5B0211-7BD9-5BD6-6553-0B273FCDD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9E205-C184-3CA9-9DC3-24FEB7437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6636-A980-3E45-9033-6DE7A230F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86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35B8C-47E0-1A25-DA3F-AD3B476C1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31138B-DD5E-0F4C-416D-CE571BCB2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567874-20B3-A4AD-F642-DB7509D21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99AC84-63AD-8A34-17A3-B7CBB15A11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D4BE9C-0946-0361-6154-076692ED3D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630FE8-2ACE-7CB5-3D9A-FEA2C8B22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5234-6259-5F44-A194-12ECF14C1428}" type="datetimeFigureOut">
              <a:rPr lang="en-US" smtClean="0"/>
              <a:t>8/4/26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50E243-230A-AC73-93DD-C51C16E83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6FE63E-7684-9958-A24B-E85068296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6636-A980-3E45-9033-6DE7A230F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668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289E3-76A5-CD37-71AE-E8415BD43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335610-51BF-6C11-2F05-68059D009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5234-6259-5F44-A194-12ECF14C1428}" type="datetimeFigureOut">
              <a:rPr lang="en-US" smtClean="0"/>
              <a:t>8/4/26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11512A-0BE5-FA70-B2EE-382E0681E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B639DC-667A-D792-E06E-52ED44AD9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6636-A980-3E45-9033-6DE7A230F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369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482615-0A9C-198F-DECD-F74AA30D4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5234-6259-5F44-A194-12ECF14C1428}" type="datetimeFigureOut">
              <a:rPr lang="en-US" smtClean="0"/>
              <a:t>8/4/26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CD5306-6DE6-A803-908C-A91899FFB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5ABD1-4A75-2F6B-245E-0AD7C726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6636-A980-3E45-9033-6DE7A230F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730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CCD50-B488-1700-4FFA-220BC6002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F7E9F-FCC5-34AD-9CB8-F49EFD26E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98939C-B6DA-70EF-3B2F-69123D5084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3D0D01-B554-5AB3-7B7E-747CF2A40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5234-6259-5F44-A194-12ECF14C1428}" type="datetimeFigureOut">
              <a:rPr lang="en-US" smtClean="0"/>
              <a:t>8/4/26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8B88E9-3007-469E-FA0D-C7B06ADC7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96F87-9040-A609-6361-1A73A660E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6636-A980-3E45-9033-6DE7A230F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778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42312-80B5-3805-53EE-CB21BFC0E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C4310B-2E6E-942D-3CC2-18F5ED38DB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2BAF93-578B-08E9-5099-EA3313708D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376FEB-700C-5D10-695C-3B30C1719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D5234-6259-5F44-A194-12ECF14C1428}" type="datetimeFigureOut">
              <a:rPr lang="en-US" smtClean="0"/>
              <a:t>8/4/26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CBFBCA-AF8D-8A25-CB8D-5FD55247D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4A9F0-A189-2699-28B7-FECAE0B61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76636-A980-3E45-9033-6DE7A230F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839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3C87CC-4787-A82E-C8F3-8008E8065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C9AAAA-21C1-0CA4-CB02-7E57887B5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EDEAC-7DA6-BE26-7137-0E7A13169A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D5234-6259-5F44-A194-12ECF14C1428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CDC09-B682-E113-AEBA-301E911BE9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46A58-CE53-E4AF-DD59-FFE74BEA52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76636-A980-3E45-9033-6DE7A230F0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165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3A94F-0B88-AE13-F706-BF016E6D98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Beyond the Loom: Threading the Americas</a:t>
            </a:r>
            <a:br>
              <a:rPr lang="en-US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Fundación </a:t>
            </a:r>
            <a:r>
              <a:rPr lang="en-US" sz="31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Paiz</a:t>
            </a:r>
            <a:r>
              <a:rPr lang="en-US" sz="3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Cultural Center, Guatemala City</a:t>
            </a:r>
            <a:br>
              <a:rPr lang="en-US" sz="3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1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January–March 2027</a:t>
            </a:r>
            <a:br>
              <a:rPr lang="en-US" sz="2400" dirty="0"/>
            </a:br>
            <a:br>
              <a:rPr lang="en-US" sz="2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2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E21E98-7CC4-A562-7F63-DB221B9643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.</a:t>
            </a:r>
          </a:p>
        </p:txBody>
      </p:sp>
      <p:pic>
        <p:nvPicPr>
          <p:cNvPr id="5" name="Picture 4" descr="A close-up of a sign&#10;&#10;Description automatically generated">
            <a:extLst>
              <a:ext uri="{FF2B5EF4-FFF2-40B4-BE49-F238E27FC236}">
                <a16:creationId xmlns:a16="http://schemas.microsoft.com/office/drawing/2014/main" id="{BC46FC05-29C5-F4C0-468C-5F6CA2632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214467"/>
            <a:ext cx="5068405" cy="1815548"/>
          </a:xfrm>
          <a:prstGeom prst="rect">
            <a:avLst/>
          </a:prstGeom>
        </p:spPr>
      </p:pic>
      <p:pic>
        <p:nvPicPr>
          <p:cNvPr id="7" name="Picture 6" descr="A logo with a red stripe&#10;&#10;Description automatically generated">
            <a:extLst>
              <a:ext uri="{FF2B5EF4-FFF2-40B4-BE49-F238E27FC236}">
                <a16:creationId xmlns:a16="http://schemas.microsoft.com/office/drawing/2014/main" id="{D7EB571F-98EE-E66F-E304-EB0E24854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1107" y="4163391"/>
            <a:ext cx="33909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065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3E42D-8CB7-0523-D5AB-C561E9D20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Beyond the Loom: Threading the Americas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95659-2D01-AB4B-16D0-1CD4D21B4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exhibition will take place from January to March 2027.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Curators: Aurora Molina, fiber artist and co-founder of FAMA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                Francine Birbragher-Rozencwaig, Artistic Director,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Fundación </a:t>
            </a:r>
            <a:r>
              <a:rPr lang="en-US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Paiz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21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EA67A-FD08-7332-C35A-DD5213CB0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0E762-E4DD-F93D-A6C2-7194D9D80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Beyond the Loom will offer artists the freedom to interpret and respond to the rich textile traditions of Mayan weavers in Guatemala. </a:t>
            </a:r>
          </a:p>
          <a:p>
            <a:pPr marL="0" indent="0"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Drawing inspiration from their visual language, woven stories, cosmologies, landscapes, and ancestral lineages—expressed through color, geometry, weaving, and embroidery—the exhibition will celebrate textiles as living repositories of memory and identity. </a:t>
            </a:r>
          </a:p>
          <a:p>
            <a:pPr marL="0" indent="0"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will pay tribute to these enduring traditions, where every motif embodies generations of knowledge, and every woven surface reaffirms the resilience, creativity, and cultural continuity of Mayan communities.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644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1A94E-C889-194E-61A2-456883317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>
                <a:latin typeface="+mn-lt"/>
              </a:rPr>
              <a:t>About the Artwork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26673-A3A5-0CFE-7075-2DBCD9DF6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Works will be displayed suspended from the ceiling or mounted on the wall (freestanding or floor-based sculptures are not accepted).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Proposals must be lightweight, easy to fold or pack, and suitable for international transport to Guatemala.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596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0EC68-EB42-B6A8-7784-D3C587794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addition to FAMA’s members artwork, the exhibition will include, within the exhibition, drawings and portraits resulting from Aurora Molina’s residency in Quetzaltenango.</a:t>
            </a:r>
            <a:b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pic>
        <p:nvPicPr>
          <p:cNvPr id="5" name="Content Placeholder 4" descr="A painting of a person&#10;&#10;Description automatically generated">
            <a:extLst>
              <a:ext uri="{FF2B5EF4-FFF2-40B4-BE49-F238E27FC236}">
                <a16:creationId xmlns:a16="http://schemas.microsoft.com/office/drawing/2014/main" id="{8EEA3658-C742-5671-324C-13E0C17526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593091" y="2348046"/>
            <a:ext cx="4467498" cy="3350623"/>
          </a:xfrm>
        </p:spPr>
      </p:pic>
      <p:pic>
        <p:nvPicPr>
          <p:cNvPr id="7" name="Picture 6" descr="A red blanket with a person in a crown&#10;&#10;Description automatically generated">
            <a:extLst>
              <a:ext uri="{FF2B5EF4-FFF2-40B4-BE49-F238E27FC236}">
                <a16:creationId xmlns:a16="http://schemas.microsoft.com/office/drawing/2014/main" id="{2BE151E3-B35E-2A7D-EA89-743C11DDE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537563" y="2348047"/>
            <a:ext cx="4467497" cy="335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23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17175-B9A6-03CD-859D-C56614A07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>
                <a:latin typeface="+mn-lt"/>
              </a:rPr>
              <a:t>Educational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08C56-DE46-46F7-90ED-A631982D5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FAMA’s workshop in </a:t>
            </a:r>
            <a:r>
              <a:rPr lang="en-US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Quezaltenango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Saturday, January 16, 2027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Educational programs related to the exhibition organized by Fundaci</a:t>
            </a:r>
            <a:r>
              <a:rPr lang="en-US" dirty="0">
                <a:effectLst/>
                <a:ea typeface="Times New Roman" panose="02020603050405020304" pitchFamily="18" charset="0"/>
              </a:rPr>
              <a:t>ó</a:t>
            </a:r>
            <a:r>
              <a:rPr lang="en-US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n </a:t>
            </a:r>
            <a:r>
              <a:rPr lang="en-US" dirty="0" err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Paiz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including guided visits, talks, and workshops.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917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88609-A9C4-E2CB-A614-D723C951F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b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B2FDF-9AEB-48C3-3AAA-7556F0A99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1767" y="2506662"/>
            <a:ext cx="10515600" cy="4351338"/>
          </a:xfrm>
        </p:spPr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Fundación </a:t>
            </a:r>
            <a:r>
              <a:rPr lang="en-US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Paiz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is a family-run, non-profit organization that supports art, culture, and education in Guatemala.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Established nearly 50 years ago, the Foundation is committed to the development and transformation of Guatemalan society through cultural and educational programs, most notably the </a:t>
            </a:r>
            <a:r>
              <a:rPr lang="en-US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Bienal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Arte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Paiz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close-up of a sign&#10;&#10;Description automatically generated">
            <a:extLst>
              <a:ext uri="{FF2B5EF4-FFF2-40B4-BE49-F238E27FC236}">
                <a16:creationId xmlns:a16="http://schemas.microsoft.com/office/drawing/2014/main" id="{714CECA0-EEFC-C6A3-0A4D-37145A8B8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2251" y="998744"/>
            <a:ext cx="4832942" cy="173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93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72DE2-767D-BD12-D786-7A3EF62EB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28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Fundación </a:t>
            </a:r>
            <a:r>
              <a:rPr lang="en-US" sz="31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Paiz’s</a:t>
            </a:r>
            <a:r>
              <a:rPr lang="en-US" sz="31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Cultural Center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5" name="Content Placeholder 4" descr="A sign on a building&#10;&#10;Description automatically generated">
            <a:extLst>
              <a:ext uri="{FF2B5EF4-FFF2-40B4-BE49-F238E27FC236}">
                <a16:creationId xmlns:a16="http://schemas.microsoft.com/office/drawing/2014/main" id="{D6C63A81-220E-8071-A1FC-D7C34FA84D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964484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33E6B-FA74-BF0D-C197-7C8C87687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Fundación </a:t>
            </a:r>
            <a:r>
              <a:rPr lang="en-US" sz="28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Paiz’s</a:t>
            </a:r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Cultural Center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F6F54-00E3-F1B3-FC9A-EC7977702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Cultural Center, which opened to the public in May 2027, was built adjacent to the house that belonged to the grandparents of María Regina </a:t>
            </a:r>
            <a:r>
              <a:rPr lang="en-US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Paiz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—current President of the Board of Directors of the </a:t>
            </a:r>
            <a:r>
              <a:rPr lang="en-US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Paiz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Foundation—Carlos Benjamín </a:t>
            </a:r>
            <a:r>
              <a:rPr lang="en-US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Paiz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Ayala, and Piedad Graciela Andrade Kelle, where the </a:t>
            </a:r>
            <a:r>
              <a:rPr lang="en-US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Fundacion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Paiz’s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offices are located.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347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C532C-672F-FDEF-CE25-198AC7A99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>
                <a:latin typeface="+mn-lt"/>
              </a:rPr>
              <a:t>Gallery Space</a:t>
            </a:r>
          </a:p>
        </p:txBody>
      </p:sp>
      <p:pic>
        <p:nvPicPr>
          <p:cNvPr id="5" name="Content Placeholder 4" descr="A floor plan of a building&#10;&#10;Description automatically generated">
            <a:extLst>
              <a:ext uri="{FF2B5EF4-FFF2-40B4-BE49-F238E27FC236}">
                <a16:creationId xmlns:a16="http://schemas.microsoft.com/office/drawing/2014/main" id="{AE20BE87-450E-64B7-EF8C-D93B96AB2E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2650" y="1825625"/>
            <a:ext cx="7746700" cy="4351338"/>
          </a:xfrm>
        </p:spPr>
      </p:pic>
    </p:spTree>
    <p:extLst>
      <p:ext uri="{BB962C8B-B14F-4D97-AF65-F5344CB8AC3E}">
        <p14:creationId xmlns:p14="http://schemas.microsoft.com/office/powerpoint/2010/main" val="3525447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E6F0F-B4C0-C026-93A4-D6293F7BB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Current exhibition</a:t>
            </a:r>
            <a:b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Art and Memory: Half a Century of the </a:t>
            </a:r>
            <a:r>
              <a:rPr lang="en-US" sz="28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Bienal</a:t>
            </a:r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Arte</a:t>
            </a:r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Paiz</a:t>
            </a:r>
            <a:br>
              <a:rPr lang="en-US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41B01-B86D-09BA-1493-F879B8EC9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The exhibition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celebrates the history of the Biennial, which gave rise to the </a:t>
            </a:r>
            <a:r>
              <a:rPr lang="en-US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Paiz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Art Collection. </a:t>
            </a:r>
          </a:p>
          <a:p>
            <a:pPr marL="0" indent="0">
              <a:buNone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From 1978 to 2008, the biennial was organized as a competition, and the winning works were added to the collection.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575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38E7C-D28E-460C-5FF9-A2324A3EE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Art and Memory: Half a Century of the </a:t>
            </a:r>
            <a:r>
              <a:rPr lang="en-US" sz="28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Bienal</a:t>
            </a:r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Arte</a:t>
            </a:r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Paiz</a:t>
            </a:r>
            <a:endParaRPr lang="en-US" sz="2800" dirty="0"/>
          </a:p>
        </p:txBody>
      </p:sp>
      <p:pic>
        <p:nvPicPr>
          <p:cNvPr id="5" name="Content Placeholder 4" descr="A room with art and pictures&#10;&#10;Description automatically generated">
            <a:extLst>
              <a:ext uri="{FF2B5EF4-FFF2-40B4-BE49-F238E27FC236}">
                <a16:creationId xmlns:a16="http://schemas.microsoft.com/office/drawing/2014/main" id="{B83A1ABD-8923-75B7-3DCF-D4B4F03B6B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3009842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FA044-4ACA-EABF-6771-0A1DCE1F9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en-US" sz="28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Fundación </a:t>
            </a:r>
            <a:r>
              <a:rPr lang="en-US" sz="28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Paiz</a:t>
            </a:r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and Fiber Artists-Miami Association (FAMA)</a:t>
            </a:r>
            <a:b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en-US" sz="28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Bienal</a:t>
            </a:r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Arte</a:t>
            </a:r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Paiz</a:t>
            </a:r>
            <a:r>
              <a:rPr lang="en-US" sz="280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Ciudad de Guatemala-Antigua Guatemala, 2023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5" name="Content Placeholder 4" descr="A group of women posing for a photo&#10;&#10;Description automatically generated">
            <a:extLst>
              <a:ext uri="{FF2B5EF4-FFF2-40B4-BE49-F238E27FC236}">
                <a16:creationId xmlns:a16="http://schemas.microsoft.com/office/drawing/2014/main" id="{D763272F-D677-AD77-5455-EF7A1B1000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083578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49FE1-DECA-9A17-F027-DFAE36532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3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Beyond the Loom: Threading the Americas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7F613-3813-EF16-884E-FE8D90403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Fiber Artists Miami Association is collaborating with the Fundación </a:t>
            </a:r>
            <a:r>
              <a:rPr lang="en-US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Paiz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to bring Miami’s diverse cultural landscape to the heart of the ancient Maya civilization in Guatemala. </a:t>
            </a:r>
          </a:p>
          <a:p>
            <a:pPr marL="0" indent="0">
              <a:buNone/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Inspired by the vision and legacy of co-founder Evelyn </a:t>
            </a:r>
            <a:r>
              <a:rPr lang="en-US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Politzer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the project reflects FAMA’s ongoing commitment to fostering intercultural dialogue, artistic excellence, and meaningful community connections through textile art.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500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575</Words>
  <Application>Microsoft Macintosh PowerPoint</Application>
  <PresentationFormat>Widescreen</PresentationFormat>
  <Paragraphs>42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     ‘      Beyond the Loom: Threading the Americas Fundación Paiz Cultural Center, Guatemala City  January–March 2027  </vt:lpstr>
      <vt:lpstr> </vt:lpstr>
      <vt:lpstr> Fundación Paiz’s Cultural Center </vt:lpstr>
      <vt:lpstr>Fundación Paiz’s Cultural Center</vt:lpstr>
      <vt:lpstr>Gallery Space</vt:lpstr>
      <vt:lpstr> Current exhibition Art and Memory: Half a Century of the Bienal de Arte Paiz </vt:lpstr>
      <vt:lpstr>Art and Memory: Half a Century of the Bienal de Arte Paiz</vt:lpstr>
      <vt:lpstr>  Fundación Paiz and Fiber Artists-Miami Association (FAMA)  23 Bienal de Arte Paiz, Ciudad de Guatemala-Antigua Guatemala, 2023 </vt:lpstr>
      <vt:lpstr> Beyond the Loom: Threading the Americas </vt:lpstr>
      <vt:lpstr> Beyond the Loom: Threading the Americas </vt:lpstr>
      <vt:lpstr>Objectives</vt:lpstr>
      <vt:lpstr>About the Artwork</vt:lpstr>
      <vt:lpstr> In addition to FAMA’s members artwork, the exhibition will include, within the exhibition, drawings and portraits resulting from Aurora Molina’s residency in Quetzaltenango. </vt:lpstr>
      <vt:lpstr>Educational Programs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Beyond the Loom: Threading the Americas  Fundación Paiz Cultural Center, Guatemala City   </dc:title>
  <dc:creator>Mark Rozencwaig</dc:creator>
  <cp:lastModifiedBy>Mark Rozencwaig</cp:lastModifiedBy>
  <cp:revision>3</cp:revision>
  <dcterms:created xsi:type="dcterms:W3CDTF">2026-08-05T00:05:45Z</dcterms:created>
  <dcterms:modified xsi:type="dcterms:W3CDTF">2026-08-05T01:51:15Z</dcterms:modified>
</cp:coreProperties>
</file>